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301" r:id="rId3"/>
    <p:sldId id="312" r:id="rId4"/>
    <p:sldId id="313" r:id="rId5"/>
    <p:sldId id="314" r:id="rId6"/>
    <p:sldId id="315" r:id="rId7"/>
    <p:sldId id="330" r:id="rId8"/>
    <p:sldId id="331" r:id="rId9"/>
    <p:sldId id="304" r:id="rId10"/>
    <p:sldId id="306" r:id="rId11"/>
    <p:sldId id="317" r:id="rId12"/>
    <p:sldId id="323" r:id="rId13"/>
    <p:sldId id="324" r:id="rId14"/>
    <p:sldId id="310" r:id="rId15"/>
    <p:sldId id="319" r:id="rId16"/>
    <p:sldId id="322" r:id="rId17"/>
    <p:sldId id="320" r:id="rId18"/>
    <p:sldId id="325" r:id="rId19"/>
    <p:sldId id="326" r:id="rId20"/>
    <p:sldId id="307" r:id="rId21"/>
    <p:sldId id="327" r:id="rId22"/>
    <p:sldId id="328" r:id="rId23"/>
    <p:sldId id="308" r:id="rId24"/>
    <p:sldId id="309" r:id="rId25"/>
    <p:sldId id="278" r:id="rId26"/>
    <p:sldId id="279" r:id="rId27"/>
    <p:sldId id="277" r:id="rId28"/>
    <p:sldId id="282" r:id="rId29"/>
    <p:sldId id="275" r:id="rId30"/>
    <p:sldId id="299" r:id="rId31"/>
    <p:sldId id="285" r:id="rId32"/>
    <p:sldId id="276" r:id="rId33"/>
    <p:sldId id="283" r:id="rId34"/>
    <p:sldId id="286" r:id="rId35"/>
    <p:sldId id="300" r:id="rId36"/>
    <p:sldId id="287" r:id="rId37"/>
    <p:sldId id="284" r:id="rId38"/>
    <p:sldId id="289" r:id="rId39"/>
    <p:sldId id="298" r:id="rId40"/>
    <p:sldId id="296" r:id="rId41"/>
    <p:sldId id="297" r:id="rId42"/>
    <p:sldId id="25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451B"/>
    <a:srgbClr val="B2B2B2"/>
    <a:srgbClr val="777777"/>
    <a:srgbClr val="282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54" autoAdjust="0"/>
    <p:restoredTop sz="90599" autoAdjust="0"/>
  </p:normalViewPr>
  <p:slideViewPr>
    <p:cSldViewPr snapToGrid="0">
      <p:cViewPr varScale="1">
        <p:scale>
          <a:sx n="103" d="100"/>
          <a:sy n="103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13194-0E3E-4315-A677-4DC223854D7A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6C6E0-DB85-4814-979A-0AC45F583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08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nightmares are </a:t>
            </a:r>
            <a:r>
              <a:rPr lang="en-US" dirty="0" err="1"/>
              <a:t>prevealent</a:t>
            </a:r>
            <a:r>
              <a:rPr lang="en-US" dirty="0"/>
              <a:t> (9-14% monthly nightmares, 5% on a weekly basis)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6C6E0-DB85-4814-979A-0AC45F583D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0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6C6E0-DB85-4814-979A-0AC45F583D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04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6C6E0-DB85-4814-979A-0AC45F583D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6C6E0-DB85-4814-979A-0AC45F583D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761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6C6E0-DB85-4814-979A-0AC45F583D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403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6C6E0-DB85-4814-979A-0AC45F583D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94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6C6E0-DB85-4814-979A-0AC45F583D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7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https://gnhusa.org/genuine-progress-indicator/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6C6E0-DB85-4814-979A-0AC45F583D4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66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why we might think this is the case:</a:t>
            </a:r>
          </a:p>
          <a:p>
            <a:r>
              <a:rPr lang="en-US" dirty="0"/>
              <a:t>Our bodies appear to be single objects, just like single nodes – the multiplicity is hidden inside our brains</a:t>
            </a:r>
          </a:p>
          <a:p>
            <a:r>
              <a:rPr lang="en-US" dirty="0"/>
              <a:t>The available data comes from systems where individuals are treated as distinct entities.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6C6E0-DB85-4814-979A-0AC45F583D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893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81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04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1637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943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997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589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0761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12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6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97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3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50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32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43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11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49EDB9C-E7D2-4010-936C-B7171180EA6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54D3C5E-A215-4DBA-8A8C-92FFD3EF0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59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C6C4-AB77-4B37-BEF0-969180AF3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81" y="1194318"/>
            <a:ext cx="11080385" cy="2696547"/>
          </a:xfrm>
        </p:spPr>
        <p:txBody>
          <a:bodyPr>
            <a:normAutofit/>
          </a:bodyPr>
          <a:lstStyle/>
          <a:p>
            <a:r>
              <a:rPr lang="en-US" dirty="0"/>
              <a:t>Personal Dream Informatics</a:t>
            </a:r>
            <a:br>
              <a:rPr lang="en-US" dirty="0"/>
            </a:br>
            <a:r>
              <a:rPr lang="en-US" sz="4000" i="1" dirty="0"/>
              <a:t>A Self-Information Systems Model of Dream Engagement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54CA2CF-DD6B-4874-886F-549687B86113}"/>
              </a:ext>
            </a:extLst>
          </p:cNvPr>
          <p:cNvSpPr txBox="1">
            <a:spLocks/>
          </p:cNvSpPr>
          <p:nvPr/>
        </p:nvSpPr>
        <p:spPr>
          <a:xfrm>
            <a:off x="2229196" y="5202573"/>
            <a:ext cx="8125645" cy="1049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Michael Hoefer, Bryce Schumacher, and Stephen </a:t>
            </a:r>
            <a:r>
              <a:rPr lang="en-US" dirty="0" err="1"/>
              <a:t>Voida</a:t>
            </a:r>
            <a:endParaRPr lang="en-US" dirty="0"/>
          </a:p>
          <a:p>
            <a:r>
              <a:rPr lang="en-US" dirty="0"/>
              <a:t>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1913879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DEB68EE-2A67-4373-804A-9B6B1856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5" y="1819232"/>
            <a:ext cx="6506483" cy="6763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C5631D3-E10A-4E1E-9E7E-F4C6CBB05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74" y="2640877"/>
            <a:ext cx="3267531" cy="7430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8B26A85-FCE1-437D-9C7B-C4C421B7A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74" y="3529208"/>
            <a:ext cx="3162741" cy="267689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CD73A2F-C390-4759-BB24-3C1B1B9C1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833" y="2528944"/>
            <a:ext cx="3181794" cy="36771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509283-41A6-4777-81E4-FA750DFA1A2C}"/>
              </a:ext>
            </a:extLst>
          </p:cNvPr>
          <p:cNvSpPr txBox="1"/>
          <p:nvPr/>
        </p:nvSpPr>
        <p:spPr>
          <a:xfrm>
            <a:off x="-74645" y="493578"/>
            <a:ext cx="9442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i="1" dirty="0"/>
              <a:t>Superusers</a:t>
            </a:r>
            <a:r>
              <a:rPr lang="en-US" sz="4800" dirty="0"/>
              <a:t> of dreams</a:t>
            </a:r>
            <a:endParaRPr lang="en-US" sz="4800" i="1" dirty="0"/>
          </a:p>
        </p:txBody>
      </p:sp>
    </p:spTree>
    <p:extLst>
      <p:ext uri="{BB962C8B-B14F-4D97-AF65-F5344CB8AC3E}">
        <p14:creationId xmlns:p14="http://schemas.microsoft.com/office/powerpoint/2010/main" val="114403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0509283-41A6-4777-81E4-FA750DFA1A2C}"/>
              </a:ext>
            </a:extLst>
          </p:cNvPr>
          <p:cNvSpPr txBox="1"/>
          <p:nvPr/>
        </p:nvSpPr>
        <p:spPr>
          <a:xfrm>
            <a:off x="5417586" y="2836923"/>
            <a:ext cx="94425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Survey</a:t>
            </a:r>
          </a:p>
          <a:p>
            <a:pPr algn="ctr"/>
            <a:endParaRPr lang="en-US" sz="4800" dirty="0"/>
          </a:p>
          <a:p>
            <a:pPr algn="ctr"/>
            <a:r>
              <a:rPr lang="en-US" sz="4800" i="1" dirty="0"/>
              <a:t>n=281</a:t>
            </a:r>
          </a:p>
          <a:p>
            <a:pPr algn="ctr"/>
            <a:r>
              <a:rPr lang="en-US" sz="2000" i="1" dirty="0"/>
              <a:t>(~50% super users)</a:t>
            </a:r>
          </a:p>
          <a:p>
            <a:pPr algn="ctr"/>
            <a:r>
              <a:rPr lang="en-US" sz="48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AC656-5A5E-4AF5-B48C-50B94D646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3" y="533497"/>
            <a:ext cx="8265515" cy="60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186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1A4488E-1AF3-4070-AAE2-52D3456C6669}"/>
              </a:ext>
            </a:extLst>
          </p:cNvPr>
          <p:cNvSpPr txBox="1"/>
          <p:nvPr/>
        </p:nvSpPr>
        <p:spPr>
          <a:xfrm>
            <a:off x="836978" y="725290"/>
            <a:ext cx="1025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Why track dreams?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C95763-E738-4986-A66D-C9CBE8929BFB}"/>
              </a:ext>
            </a:extLst>
          </p:cNvPr>
          <p:cNvSpPr txBox="1"/>
          <p:nvPr/>
        </p:nvSpPr>
        <p:spPr>
          <a:xfrm>
            <a:off x="784105" y="2121816"/>
            <a:ext cx="70314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Due to having vivid dream experiences (33%)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Learn to lucid dream (19%)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Better remember dreams (16%)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Better understand oneself (16%)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B0AE6B-E335-4895-8105-A5BCC4410BA5}"/>
              </a:ext>
            </a:extLst>
          </p:cNvPr>
          <p:cNvSpPr txBox="1"/>
          <p:nvPr/>
        </p:nvSpPr>
        <p:spPr>
          <a:xfrm>
            <a:off x="784105" y="4377718"/>
            <a:ext cx="407714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“I'm not quite sure [why I started tracking dreams] to be honest. I think I started to feel that sometimes there were </a:t>
            </a:r>
            <a:r>
              <a:rPr lang="en-US" b="1" i="1" u="sng" dirty="0"/>
              <a:t>moments, visions, feelings, inspirations and insights </a:t>
            </a:r>
            <a:r>
              <a:rPr lang="en-US" dirty="0"/>
              <a:t>from my dreams that I </a:t>
            </a:r>
            <a:r>
              <a:rPr lang="en-US" b="1" i="1" u="sng" dirty="0"/>
              <a:t>didn't want to lose to time</a:t>
            </a:r>
            <a:r>
              <a:rPr lang="en-US" dirty="0"/>
              <a:t>” </a:t>
            </a:r>
          </a:p>
          <a:p>
            <a:pPr algn="ctr"/>
            <a:r>
              <a:rPr lang="en-US" dirty="0"/>
              <a:t>-R78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0B52F-7F57-49E8-9674-9A6FA4E98ED4}"/>
              </a:ext>
            </a:extLst>
          </p:cNvPr>
          <p:cNvSpPr txBox="1"/>
          <p:nvPr/>
        </p:nvSpPr>
        <p:spPr>
          <a:xfrm>
            <a:off x="6843560" y="4377718"/>
            <a:ext cx="424776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“I have </a:t>
            </a:r>
            <a:r>
              <a:rPr lang="en-US" b="1" i="1" u="sng" dirty="0"/>
              <a:t>learned so much about my unconscious self</a:t>
            </a:r>
            <a:r>
              <a:rPr lang="en-US" dirty="0"/>
              <a:t>. I generally struggle to acknowledge what's bothering me, and dreams provide a </a:t>
            </a:r>
            <a:r>
              <a:rPr lang="en-US" b="1" i="1" u="sng" dirty="0"/>
              <a:t>unique window into my unconscious</a:t>
            </a:r>
            <a:r>
              <a:rPr lang="en-US" dirty="0"/>
              <a:t>.” </a:t>
            </a:r>
          </a:p>
          <a:p>
            <a:pPr algn="ctr"/>
            <a:r>
              <a:rPr lang="en-US" dirty="0"/>
              <a:t>-R64</a:t>
            </a:r>
          </a:p>
        </p:txBody>
      </p:sp>
    </p:spTree>
    <p:extLst>
      <p:ext uri="{BB962C8B-B14F-4D97-AF65-F5344CB8AC3E}">
        <p14:creationId xmlns:p14="http://schemas.microsoft.com/office/powerpoint/2010/main" val="162242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bldLvl="2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1A4488E-1AF3-4070-AAE2-52D3456C6669}"/>
              </a:ext>
            </a:extLst>
          </p:cNvPr>
          <p:cNvSpPr txBox="1"/>
          <p:nvPr/>
        </p:nvSpPr>
        <p:spPr>
          <a:xfrm>
            <a:off x="836978" y="725290"/>
            <a:ext cx="1025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Barriers to Dream Engagement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97994-36C3-4892-9664-9C6E50D35CF6}"/>
              </a:ext>
            </a:extLst>
          </p:cNvPr>
          <p:cNvSpPr txBox="1"/>
          <p:nvPr/>
        </p:nvSpPr>
        <p:spPr>
          <a:xfrm>
            <a:off x="836978" y="3884029"/>
            <a:ext cx="4565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“About half of the dreams I am able to write down I am woken by in the middle of the night, so I'm extremely tired but </a:t>
            </a:r>
            <a:r>
              <a:rPr lang="en-US" b="1" i="1" u="sng" dirty="0"/>
              <a:t>force myself to stay awake</a:t>
            </a:r>
            <a:r>
              <a:rPr lang="en-US" dirty="0"/>
              <a:t> to write down a dream and it might take like 20-30 minutes and </a:t>
            </a:r>
            <a:r>
              <a:rPr lang="en-US" b="1" i="1" u="sng" dirty="0"/>
              <a:t>it's 3am and I'm dying to go back to sleep</a:t>
            </a:r>
            <a:r>
              <a:rPr lang="en-US" dirty="0"/>
              <a:t>.” </a:t>
            </a:r>
          </a:p>
          <a:p>
            <a:pPr algn="ctr"/>
            <a:r>
              <a:rPr lang="en-US" dirty="0"/>
              <a:t>-R129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ECA32-71C1-406F-9073-82D35BD3E531}"/>
              </a:ext>
            </a:extLst>
          </p:cNvPr>
          <p:cNvSpPr txBox="1"/>
          <p:nvPr/>
        </p:nvSpPr>
        <p:spPr>
          <a:xfrm>
            <a:off x="494856" y="1767253"/>
            <a:ext cx="70314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Time consuming (18%)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Difficulty remembering (23%)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Avoiding revisiting negative dreams (14%)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715450-CCC2-4E90-A6B7-049C24739212}"/>
              </a:ext>
            </a:extLst>
          </p:cNvPr>
          <p:cNvSpPr txBox="1"/>
          <p:nvPr/>
        </p:nvSpPr>
        <p:spPr>
          <a:xfrm>
            <a:off x="5744546" y="4071864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“It's </a:t>
            </a:r>
            <a:r>
              <a:rPr lang="en-US" b="1" i="1" u="sng" dirty="0"/>
              <a:t>really </a:t>
            </a:r>
            <a:r>
              <a:rPr lang="en-US" b="1" i="1" u="sng" dirty="0" err="1"/>
              <a:t>really</a:t>
            </a:r>
            <a:r>
              <a:rPr lang="en-US" b="1" i="1" u="sng" dirty="0"/>
              <a:t> difficult to put my dreams into writing </a:t>
            </a:r>
            <a:r>
              <a:rPr lang="en-US" dirty="0"/>
              <a:t>in the detail that I remember them, with all the colors and the feelings and the way things occurred.”</a:t>
            </a:r>
          </a:p>
          <a:p>
            <a:pPr algn="ctr"/>
            <a:r>
              <a:rPr lang="en-US" dirty="0"/>
              <a:t>-R164</a:t>
            </a:r>
          </a:p>
        </p:txBody>
      </p:sp>
    </p:spTree>
    <p:extLst>
      <p:ext uri="{BB962C8B-B14F-4D97-AF65-F5344CB8AC3E}">
        <p14:creationId xmlns:p14="http://schemas.microsoft.com/office/powerpoint/2010/main" val="127628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 bldLvl="2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Diagram, icon&#10;&#10;Description automatically generated">
            <a:extLst>
              <a:ext uri="{FF2B5EF4-FFF2-40B4-BE49-F238E27FC236}">
                <a16:creationId xmlns:a16="http://schemas.microsoft.com/office/drawing/2014/main" id="{04CD0539-49EA-4285-87EF-DF72A986A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5" y="317241"/>
            <a:ext cx="7896032" cy="599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26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180CC7-A9BE-4A5C-917D-FC4C066A1D8C}"/>
              </a:ext>
            </a:extLst>
          </p:cNvPr>
          <p:cNvGrpSpPr/>
          <p:nvPr/>
        </p:nvGrpSpPr>
        <p:grpSpPr>
          <a:xfrm>
            <a:off x="1145498" y="3083711"/>
            <a:ext cx="1376743" cy="1554956"/>
            <a:chOff x="13397596" y="-10422026"/>
            <a:chExt cx="3870782" cy="4371838"/>
          </a:xfrm>
        </p:grpSpPr>
        <p:pic>
          <p:nvPicPr>
            <p:cNvPr id="3" name="Picture 10" descr="Bed Hotel Motel - Free vector graphic on Pixabay">
              <a:extLst>
                <a:ext uri="{FF2B5EF4-FFF2-40B4-BE49-F238E27FC236}">
                  <a16:creationId xmlns:a16="http://schemas.microsoft.com/office/drawing/2014/main" id="{B90A9BA4-F8CD-4316-A778-7AADDC39A6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97596" y="-10422026"/>
              <a:ext cx="3870782" cy="26309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D888AF-891B-4EC0-B400-DC530E5282B5}"/>
                </a:ext>
              </a:extLst>
            </p:cNvPr>
            <p:cNvSpPr txBox="1"/>
            <p:nvPr/>
          </p:nvSpPr>
          <p:spPr>
            <a:xfrm>
              <a:off x="13397596" y="-7694313"/>
              <a:ext cx="3868687" cy="1644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Sleep-Wake Environment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1A4488E-1AF3-4070-AAE2-52D3456C6669}"/>
              </a:ext>
            </a:extLst>
          </p:cNvPr>
          <p:cNvSpPr txBox="1"/>
          <p:nvPr/>
        </p:nvSpPr>
        <p:spPr>
          <a:xfrm>
            <a:off x="836978" y="725290"/>
            <a:ext cx="1025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Sleep-Wake Environment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C95763-E738-4986-A66D-C9CBE8929BFB}"/>
              </a:ext>
            </a:extLst>
          </p:cNvPr>
          <p:cNvSpPr txBox="1"/>
          <p:nvPr/>
        </p:nvSpPr>
        <p:spPr>
          <a:xfrm>
            <a:off x="3687674" y="2308428"/>
            <a:ext cx="61008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i="1" dirty="0"/>
              <a:t>Recall primarily happens in the bedroom (76%)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3200" i="1" dirty="0"/>
              <a:t>Wake method varied from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i="1" dirty="0"/>
              <a:t>Naturally/sun (67%)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i="1" dirty="0"/>
              <a:t>Phone (65%)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i="1" dirty="0"/>
              <a:t>Standalone alarm clock (7%)</a:t>
            </a:r>
          </a:p>
          <a:p>
            <a:pPr marL="1143000" lvl="1" indent="-685800">
              <a:buFont typeface="Arial" panose="020B0604020202020204" pitchFamily="34" charset="0"/>
              <a:buChar char="•"/>
            </a:pPr>
            <a:r>
              <a:rPr lang="en-US" sz="2800" i="1" dirty="0"/>
              <a:t>Others/pets (27%)</a:t>
            </a:r>
          </a:p>
        </p:txBody>
      </p:sp>
    </p:spTree>
    <p:extLst>
      <p:ext uri="{BB962C8B-B14F-4D97-AF65-F5344CB8AC3E}">
        <p14:creationId xmlns:p14="http://schemas.microsoft.com/office/powerpoint/2010/main" val="168906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 bldLvl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1A4488E-1AF3-4070-AAE2-52D3456C6669}"/>
              </a:ext>
            </a:extLst>
          </p:cNvPr>
          <p:cNvSpPr txBox="1"/>
          <p:nvPr/>
        </p:nvSpPr>
        <p:spPr>
          <a:xfrm>
            <a:off x="836978" y="725290"/>
            <a:ext cx="1025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Social Contacts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F021D1-6BEA-4FFB-B98C-01891949F0A5}"/>
              </a:ext>
            </a:extLst>
          </p:cNvPr>
          <p:cNvGrpSpPr/>
          <p:nvPr/>
        </p:nvGrpSpPr>
        <p:grpSpPr>
          <a:xfrm>
            <a:off x="1027500" y="2798741"/>
            <a:ext cx="1375998" cy="1752361"/>
            <a:chOff x="1578487" y="2841229"/>
            <a:chExt cx="2922867" cy="3667758"/>
          </a:xfrm>
        </p:grpSpPr>
        <p:pic>
          <p:nvPicPr>
            <p:cNvPr id="8" name="Picture 8" descr="Facebook Group Logo Png Transparent Images – Free PNG Images Vector, PSD,  Clipart, Templates">
              <a:extLst>
                <a:ext uri="{FF2B5EF4-FFF2-40B4-BE49-F238E27FC236}">
                  <a16:creationId xmlns:a16="http://schemas.microsoft.com/office/drawing/2014/main" id="{7125E8C0-1EF4-4CEB-A571-3860FDE21B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8487" y="2841229"/>
              <a:ext cx="2922867" cy="2922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6AD081-4895-4179-83FE-7D26E4393BA9}"/>
                </a:ext>
              </a:extLst>
            </p:cNvPr>
            <p:cNvSpPr txBox="1"/>
            <p:nvPr/>
          </p:nvSpPr>
          <p:spPr>
            <a:xfrm>
              <a:off x="1734567" y="5156192"/>
              <a:ext cx="2424269" cy="13527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2"/>
                  </a:solidFill>
                </a:rPr>
                <a:t>Social Contacts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8CBF3E7-5ACC-49F4-B86E-9AA2D7EA1535}"/>
              </a:ext>
            </a:extLst>
          </p:cNvPr>
          <p:cNvSpPr txBox="1"/>
          <p:nvPr/>
        </p:nvSpPr>
        <p:spPr>
          <a:xfrm>
            <a:off x="3767235" y="2079467"/>
            <a:ext cx="27548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“I openly talk about them [dreams] nearly every day with friends and family‘’ </a:t>
            </a:r>
          </a:p>
          <a:p>
            <a:pPr algn="ctr"/>
            <a:r>
              <a:rPr lang="en-US" dirty="0"/>
              <a:t>-R142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117790-34FB-449F-B05A-BC09024CBE9D}"/>
              </a:ext>
            </a:extLst>
          </p:cNvPr>
          <p:cNvSpPr txBox="1"/>
          <p:nvPr/>
        </p:nvSpPr>
        <p:spPr>
          <a:xfrm>
            <a:off x="4993468" y="3904771"/>
            <a:ext cx="60975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“Normally I wake up with pretty bad feelings after a nightmare and can take up to a whole day to emotionally recover. Going through the dream over and over again and </a:t>
            </a:r>
            <a:r>
              <a:rPr lang="en-US" b="1" i="1" u="sng" dirty="0"/>
              <a:t>telling it to people I know and trust helps me with feeling better</a:t>
            </a:r>
            <a:r>
              <a:rPr lang="en-US" dirty="0"/>
              <a:t>” </a:t>
            </a:r>
          </a:p>
          <a:p>
            <a:pPr algn="ctr"/>
            <a:r>
              <a:rPr lang="en-US" dirty="0"/>
              <a:t>-R162</a:t>
            </a:r>
          </a:p>
        </p:txBody>
      </p:sp>
    </p:spTree>
    <p:extLst>
      <p:ext uri="{BB962C8B-B14F-4D97-AF65-F5344CB8AC3E}">
        <p14:creationId xmlns:p14="http://schemas.microsoft.com/office/powerpoint/2010/main" val="45369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1A4488E-1AF3-4070-AAE2-52D3456C6669}"/>
              </a:ext>
            </a:extLst>
          </p:cNvPr>
          <p:cNvSpPr txBox="1"/>
          <p:nvPr/>
        </p:nvSpPr>
        <p:spPr>
          <a:xfrm>
            <a:off x="836978" y="725290"/>
            <a:ext cx="1025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Dream Tracking Technology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BD7B11B-FB9A-4630-B601-8ECE7163B379}"/>
              </a:ext>
            </a:extLst>
          </p:cNvPr>
          <p:cNvGrpSpPr/>
          <p:nvPr/>
        </p:nvGrpSpPr>
        <p:grpSpPr>
          <a:xfrm>
            <a:off x="1359211" y="2999015"/>
            <a:ext cx="1317377" cy="1542802"/>
            <a:chOff x="549041" y="7050644"/>
            <a:chExt cx="4151907" cy="4791086"/>
          </a:xfrm>
        </p:grpSpPr>
        <p:pic>
          <p:nvPicPr>
            <p:cNvPr id="8" name="Picture 4" descr="Paper with pen | Free SVG">
              <a:extLst>
                <a:ext uri="{FF2B5EF4-FFF2-40B4-BE49-F238E27FC236}">
                  <a16:creationId xmlns:a16="http://schemas.microsoft.com/office/drawing/2014/main" id="{A2F41E99-A47E-4C81-A155-62C6845040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1735" y="7377064"/>
              <a:ext cx="1925616" cy="1925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iPhone vector illustration | Free SVG">
              <a:extLst>
                <a:ext uri="{FF2B5EF4-FFF2-40B4-BE49-F238E27FC236}">
                  <a16:creationId xmlns:a16="http://schemas.microsoft.com/office/drawing/2014/main" id="{F7E8A5B6-13C6-460B-93B0-EAEEDC4E38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41" y="7050644"/>
              <a:ext cx="2240205" cy="224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077B5B-2ADC-4181-94E3-49B27BBA44AC}"/>
                </a:ext>
              </a:extLst>
            </p:cNvPr>
            <p:cNvSpPr txBox="1"/>
            <p:nvPr/>
          </p:nvSpPr>
          <p:spPr>
            <a:xfrm>
              <a:off x="621819" y="9261115"/>
              <a:ext cx="4079129" cy="25806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2"/>
                  </a:solidFill>
                </a:rPr>
                <a:t>Dream Tracking Technology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20B2753-8EF9-4560-B7D7-C9C530150D19}"/>
              </a:ext>
            </a:extLst>
          </p:cNvPr>
          <p:cNvSpPr txBox="1"/>
          <p:nvPr/>
        </p:nvSpPr>
        <p:spPr>
          <a:xfrm>
            <a:off x="3645937" y="2313620"/>
            <a:ext cx="609755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“I have used multiple methods. I used to </a:t>
            </a:r>
            <a:r>
              <a:rPr lang="en-US" b="1" i="1" u="sng" dirty="0"/>
              <a:t>write down</a:t>
            </a:r>
            <a:r>
              <a:rPr lang="en-US" dirty="0"/>
              <a:t> my dreams verbatim the moment I woke up. I eventually moved onto </a:t>
            </a:r>
            <a:r>
              <a:rPr lang="en-US" b="1" i="1" u="sng" dirty="0"/>
              <a:t>audio recordings</a:t>
            </a:r>
            <a:r>
              <a:rPr lang="en-US" i="1" dirty="0"/>
              <a:t> </a:t>
            </a:r>
            <a:r>
              <a:rPr lang="en-US" dirty="0"/>
              <a:t>on my phone because writing was tiresome upon waking up. I moved from audio recordings onto just </a:t>
            </a:r>
            <a:r>
              <a:rPr lang="en-US" b="1" i="1" u="sng" dirty="0"/>
              <a:t>trying to make mental notes</a:t>
            </a:r>
            <a:r>
              <a:rPr lang="en-US" i="1" dirty="0"/>
              <a:t> </a:t>
            </a:r>
            <a:r>
              <a:rPr lang="en-US" dirty="0"/>
              <a:t>and that works, but poorly and many dreams slip. I now write </a:t>
            </a:r>
            <a:r>
              <a:rPr lang="en-US" b="1" i="1" u="sng" dirty="0"/>
              <a:t>very short hand bullet points</a:t>
            </a:r>
            <a:r>
              <a:rPr lang="en-US" i="1" dirty="0"/>
              <a:t> </a:t>
            </a:r>
            <a:r>
              <a:rPr lang="en-US" dirty="0"/>
              <a:t>of events and feelings in a notepad physical or on my phone instead of full transcriptions and this is sufficient to reconstruct the dream later as necessary.” </a:t>
            </a:r>
          </a:p>
          <a:p>
            <a:pPr algn="ctr"/>
            <a:r>
              <a:rPr lang="en-US" dirty="0"/>
              <a:t>-R134</a:t>
            </a:r>
          </a:p>
        </p:txBody>
      </p:sp>
    </p:spTree>
    <p:extLst>
      <p:ext uri="{BB962C8B-B14F-4D97-AF65-F5344CB8AC3E}">
        <p14:creationId xmlns:p14="http://schemas.microsoft.com/office/powerpoint/2010/main" val="355512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1A4488E-1AF3-4070-AAE2-52D3456C6669}"/>
              </a:ext>
            </a:extLst>
          </p:cNvPr>
          <p:cNvSpPr txBox="1"/>
          <p:nvPr/>
        </p:nvSpPr>
        <p:spPr>
          <a:xfrm>
            <a:off x="836978" y="725290"/>
            <a:ext cx="1025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The Role of Technology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ECA32-71C1-406F-9073-82D35BD3E531}"/>
              </a:ext>
            </a:extLst>
          </p:cNvPr>
          <p:cNvSpPr txBox="1"/>
          <p:nvPr/>
        </p:nvSpPr>
        <p:spPr>
          <a:xfrm>
            <a:off x="494856" y="1767253"/>
            <a:ext cx="743616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 review of current offerings (see paper!)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Respondents suggested many new features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Auto-tagging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Smart notifications (based on sleep cycle)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Multi-modal dream tracking (</a:t>
            </a:r>
            <a:r>
              <a:rPr lang="en-US" sz="2800" dirty="0" err="1"/>
              <a:t>audio+text+drawing</a:t>
            </a:r>
            <a:r>
              <a:rPr lang="en-US" sz="28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Storyboarding of events in dream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Help identify patterns in narratives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4384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1A4488E-1AF3-4070-AAE2-52D3456C6669}"/>
              </a:ext>
            </a:extLst>
          </p:cNvPr>
          <p:cNvSpPr txBox="1"/>
          <p:nvPr/>
        </p:nvSpPr>
        <p:spPr>
          <a:xfrm>
            <a:off x="836978" y="725290"/>
            <a:ext cx="1025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Underappreciated Personal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EE6072-F7DB-4B98-AC32-C897C7BC720A}"/>
              </a:ext>
            </a:extLst>
          </p:cNvPr>
          <p:cNvSpPr txBox="1"/>
          <p:nvPr/>
        </p:nvSpPr>
        <p:spPr>
          <a:xfrm>
            <a:off x="1583872" y="1847662"/>
            <a:ext cx="6097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“The additional features not directly connected to note taking are obnoxious but I can't change the app out of fear of losing the stuff I've already written down” </a:t>
            </a:r>
          </a:p>
          <a:p>
            <a:pPr algn="ctr"/>
            <a:r>
              <a:rPr lang="en-US" dirty="0"/>
              <a:t>-R158</a:t>
            </a: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7C3C34EA-85DC-4CC6-8142-F3C4AE382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78" y="3507317"/>
            <a:ext cx="5036660" cy="2948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8BA20-E394-49BE-A7E0-B45989E0F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012" y="3507317"/>
            <a:ext cx="4299898" cy="294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0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31FC6-02BF-473E-A0C8-E056553B6B61}"/>
              </a:ext>
            </a:extLst>
          </p:cNvPr>
          <p:cNvSpPr txBox="1"/>
          <p:nvPr/>
        </p:nvSpPr>
        <p:spPr>
          <a:xfrm>
            <a:off x="998374" y="2780520"/>
            <a:ext cx="1055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Dreaming is a universal phenomenon</a:t>
            </a:r>
          </a:p>
        </p:txBody>
      </p:sp>
    </p:spTree>
    <p:extLst>
      <p:ext uri="{BB962C8B-B14F-4D97-AF65-F5344CB8AC3E}">
        <p14:creationId xmlns:p14="http://schemas.microsoft.com/office/powerpoint/2010/main" val="392617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CBA2C1A5-13F1-4B2E-A1DC-51DA40CB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6" y="1097534"/>
            <a:ext cx="8534400" cy="54426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1D558-9CB2-4C0F-B7BC-43B7578B32CB}"/>
              </a:ext>
            </a:extLst>
          </p:cNvPr>
          <p:cNvSpPr txBox="1"/>
          <p:nvPr/>
        </p:nvSpPr>
        <p:spPr>
          <a:xfrm>
            <a:off x="613043" y="100139"/>
            <a:ext cx="1025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Dream Tracking Dynamics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55F538-6E32-4A9A-BC37-BEA9A7C53FE6}"/>
              </a:ext>
            </a:extLst>
          </p:cNvPr>
          <p:cNvSpPr/>
          <p:nvPr/>
        </p:nvSpPr>
        <p:spPr>
          <a:xfrm>
            <a:off x="6354148" y="3363686"/>
            <a:ext cx="1250302" cy="884402"/>
          </a:xfrm>
          <a:prstGeom prst="rect">
            <a:avLst/>
          </a:prstGeom>
          <a:solidFill>
            <a:srgbClr val="BC451B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EB81F1-BB31-4911-9977-892E40805F03}"/>
              </a:ext>
            </a:extLst>
          </p:cNvPr>
          <p:cNvSpPr/>
          <p:nvPr/>
        </p:nvSpPr>
        <p:spPr>
          <a:xfrm>
            <a:off x="3735357" y="3363686"/>
            <a:ext cx="1250302" cy="884402"/>
          </a:xfrm>
          <a:prstGeom prst="rect">
            <a:avLst/>
          </a:prstGeom>
          <a:solidFill>
            <a:srgbClr val="BC451B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F93BB-5F24-49B3-B88A-2CBA3AE20950}"/>
              </a:ext>
            </a:extLst>
          </p:cNvPr>
          <p:cNvSpPr/>
          <p:nvPr/>
        </p:nvSpPr>
        <p:spPr>
          <a:xfrm>
            <a:off x="5032313" y="4376056"/>
            <a:ext cx="1250302" cy="756433"/>
          </a:xfrm>
          <a:prstGeom prst="rect">
            <a:avLst/>
          </a:prstGeom>
          <a:solidFill>
            <a:srgbClr val="00B05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2E8186-7EAF-4CD9-9FF6-B222A8ED7EF4}"/>
              </a:ext>
            </a:extLst>
          </p:cNvPr>
          <p:cNvSpPr/>
          <p:nvPr/>
        </p:nvSpPr>
        <p:spPr>
          <a:xfrm>
            <a:off x="1639861" y="4754272"/>
            <a:ext cx="1250302" cy="884402"/>
          </a:xfrm>
          <a:prstGeom prst="rect">
            <a:avLst/>
          </a:prstGeom>
          <a:solidFill>
            <a:srgbClr val="BC451B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A8BA48-4299-4CC8-A80A-5F92068ABED0}"/>
              </a:ext>
            </a:extLst>
          </p:cNvPr>
          <p:cNvSpPr/>
          <p:nvPr/>
        </p:nvSpPr>
        <p:spPr>
          <a:xfrm>
            <a:off x="1039589" y="3300983"/>
            <a:ext cx="1486674" cy="884402"/>
          </a:xfrm>
          <a:prstGeom prst="rect">
            <a:avLst/>
          </a:prstGeom>
          <a:solidFill>
            <a:srgbClr val="BC451B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D06D1A-0BCF-43DD-8865-C1ABEAE5B979}"/>
              </a:ext>
            </a:extLst>
          </p:cNvPr>
          <p:cNvSpPr/>
          <p:nvPr/>
        </p:nvSpPr>
        <p:spPr>
          <a:xfrm>
            <a:off x="3138198" y="4754272"/>
            <a:ext cx="1424472" cy="1006194"/>
          </a:xfrm>
          <a:prstGeom prst="rect">
            <a:avLst/>
          </a:prstGeom>
          <a:solidFill>
            <a:srgbClr val="00B050">
              <a:alpha val="1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8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0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1A4488E-1AF3-4070-AAE2-52D3456C6669}"/>
              </a:ext>
            </a:extLst>
          </p:cNvPr>
          <p:cNvSpPr txBox="1"/>
          <p:nvPr/>
        </p:nvSpPr>
        <p:spPr>
          <a:xfrm>
            <a:off x="836978" y="725290"/>
            <a:ext cx="1025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Future Research in HCI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3ECA32-71C1-406F-9073-82D35BD3E531}"/>
              </a:ext>
            </a:extLst>
          </p:cNvPr>
          <p:cNvSpPr txBox="1"/>
          <p:nvPr/>
        </p:nvSpPr>
        <p:spPr>
          <a:xfrm>
            <a:off x="836977" y="2121816"/>
            <a:ext cx="945468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Interviews with clinicians utilizing dreamwork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Replicate therapist-guided methods with technology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Treating PTSD and nightmare disorder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 methods to make the most of the </a:t>
            </a:r>
            <a:r>
              <a:rPr lang="en-US" sz="2800" i="1" dirty="0" err="1"/>
              <a:t>dreamset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New technology to help capture indescribable experiences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Community Dream Informatics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012298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1A4488E-1AF3-4070-AAE2-52D3456C6669}"/>
              </a:ext>
            </a:extLst>
          </p:cNvPr>
          <p:cNvSpPr txBox="1"/>
          <p:nvPr/>
        </p:nvSpPr>
        <p:spPr>
          <a:xfrm>
            <a:off x="836978" y="725290"/>
            <a:ext cx="10254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/>
              <a:t>Thank you</a:t>
            </a:r>
          </a:p>
        </p:txBody>
      </p:sp>
      <p:pic>
        <p:nvPicPr>
          <p:cNvPr id="2050" name="Picture 2" descr="Photo of Stephen Voida">
            <a:extLst>
              <a:ext uri="{FF2B5EF4-FFF2-40B4-BE49-F238E27FC236}">
                <a16:creationId xmlns:a16="http://schemas.microsoft.com/office/drawing/2014/main" id="{CAC709DB-7255-418F-8C72-0A2B7439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197" y="215478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oto of Bryce Schumacher">
            <a:extLst>
              <a:ext uri="{FF2B5EF4-FFF2-40B4-BE49-F238E27FC236}">
                <a16:creationId xmlns:a16="http://schemas.microsoft.com/office/drawing/2014/main" id="{72464EAF-2085-4BC1-A2FC-F74F8C3E8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201" y="219270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F86C5AD-B565-4D8F-8FA0-3DBB0FC43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483" y="4219952"/>
            <a:ext cx="980778" cy="67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U Boulder Logo | Brand and Messaging | University of Colorado Boulder">
            <a:extLst>
              <a:ext uri="{FF2B5EF4-FFF2-40B4-BE49-F238E27FC236}">
                <a16:creationId xmlns:a16="http://schemas.microsoft.com/office/drawing/2014/main" id="{EF4D34F9-F97F-4F65-9468-31408F067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8071" y="1401520"/>
            <a:ext cx="3143250" cy="1609725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6E7C03-3F2C-4D46-B2EC-8D0D6CE8E3BA}"/>
              </a:ext>
            </a:extLst>
          </p:cNvPr>
          <p:cNvSpPr txBox="1"/>
          <p:nvPr/>
        </p:nvSpPr>
        <p:spPr>
          <a:xfrm>
            <a:off x="3409261" y="3671426"/>
            <a:ext cx="247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Bryce Schumacher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905CBD-325F-4718-9F45-51D7AF4F9E3E}"/>
              </a:ext>
            </a:extLst>
          </p:cNvPr>
          <p:cNvSpPr txBox="1"/>
          <p:nvPr/>
        </p:nvSpPr>
        <p:spPr>
          <a:xfrm>
            <a:off x="673059" y="3673059"/>
            <a:ext cx="2736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Professor Stephen </a:t>
            </a:r>
            <a:r>
              <a:rPr lang="en-US" dirty="0" err="1"/>
              <a:t>Voida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48973F-A4DF-4723-997E-D19958B1203A}"/>
              </a:ext>
            </a:extLst>
          </p:cNvPr>
          <p:cNvSpPr txBox="1"/>
          <p:nvPr/>
        </p:nvSpPr>
        <p:spPr>
          <a:xfrm>
            <a:off x="1550770" y="4842536"/>
            <a:ext cx="2943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Too Much Information Lab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92082-BB94-4942-955F-1ACB3CF8923D}"/>
              </a:ext>
            </a:extLst>
          </p:cNvPr>
          <p:cNvSpPr txBox="1"/>
          <p:nvPr/>
        </p:nvSpPr>
        <p:spPr>
          <a:xfrm>
            <a:off x="7557936" y="3157507"/>
            <a:ext cx="4634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Beverly Sears Graduate Research Fund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768264-0240-4034-93E0-E2F74D520B21}"/>
              </a:ext>
            </a:extLst>
          </p:cNvPr>
          <p:cNvSpPr txBox="1"/>
          <p:nvPr/>
        </p:nvSpPr>
        <p:spPr>
          <a:xfrm>
            <a:off x="5366965" y="4932381"/>
            <a:ext cx="3119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Contact: Michael Hoefer</a:t>
            </a:r>
          </a:p>
          <a:p>
            <a:r>
              <a:rPr lang="en-US" dirty="0"/>
              <a:t>michael.hoefer@colorado.edu</a:t>
            </a:r>
          </a:p>
          <a:p>
            <a:r>
              <a:rPr lang="en-US" dirty="0"/>
              <a:t>twitter: @mjhoefer</a:t>
            </a:r>
          </a:p>
          <a:p>
            <a:r>
              <a:rPr lang="en-US" dirty="0"/>
              <a:t>michaelhoefer.com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770468F4-4916-4828-9990-32E41DE45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130" y="4347250"/>
            <a:ext cx="1902332" cy="1902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80DFC21-8942-4FE5-9776-3E341F1FBB11}"/>
              </a:ext>
            </a:extLst>
          </p:cNvPr>
          <p:cNvSpPr txBox="1"/>
          <p:nvPr/>
        </p:nvSpPr>
        <p:spPr>
          <a:xfrm>
            <a:off x="9359130" y="6289697"/>
            <a:ext cx="2476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Paper</a:t>
            </a:r>
          </a:p>
        </p:txBody>
      </p:sp>
    </p:spTree>
    <p:extLst>
      <p:ext uri="{BB962C8B-B14F-4D97-AF65-F5344CB8AC3E}">
        <p14:creationId xmlns:p14="http://schemas.microsoft.com/office/powerpoint/2010/main" val="2095144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15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16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0ECB6F7-16CC-4A5E-8E71-9BD4ED54E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664" y="980285"/>
            <a:ext cx="8197397" cy="582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2493B3-4EE1-44A0-9A04-F900BEF8541A}"/>
              </a:ext>
            </a:extLst>
          </p:cNvPr>
          <p:cNvSpPr txBox="1"/>
          <p:nvPr/>
        </p:nvSpPr>
        <p:spPr>
          <a:xfrm>
            <a:off x="895737" y="149288"/>
            <a:ext cx="1055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Nail Driven Hammer Development</a:t>
            </a:r>
          </a:p>
        </p:txBody>
      </p:sp>
    </p:spTree>
    <p:extLst>
      <p:ext uri="{BB962C8B-B14F-4D97-AF65-F5344CB8AC3E}">
        <p14:creationId xmlns:p14="http://schemas.microsoft.com/office/powerpoint/2010/main" val="34244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31FC6-02BF-473E-A0C8-E056553B6B61}"/>
              </a:ext>
            </a:extLst>
          </p:cNvPr>
          <p:cNvSpPr txBox="1"/>
          <p:nvPr/>
        </p:nvSpPr>
        <p:spPr>
          <a:xfrm>
            <a:off x="886407" y="1268961"/>
            <a:ext cx="105529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“A point may soon be reached...when these needs are satisfied in the sense that we prefer to devote our further energies to non-economic purposes.”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C4C31A-4D24-45DE-9999-3C4C61597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735" y="5399522"/>
            <a:ext cx="316274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47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DP per capita - Our World in Data">
            <a:extLst>
              <a:ext uri="{FF2B5EF4-FFF2-40B4-BE49-F238E27FC236}">
                <a16:creationId xmlns:a16="http://schemas.microsoft.com/office/drawing/2014/main" id="{CC9DE899-0FC2-43C9-B2A6-7A970D744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571500"/>
            <a:ext cx="80962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5816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e hedonic treadmill. | Download Scientific Diagram">
            <a:extLst>
              <a:ext uri="{FF2B5EF4-FFF2-40B4-BE49-F238E27FC236}">
                <a16:creationId xmlns:a16="http://schemas.microsoft.com/office/drawing/2014/main" id="{71CC794C-9E8D-4E8A-9E36-F4F689550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718263"/>
            <a:ext cx="762000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F886C0-864A-44A1-8762-58EAB175B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529" y="6027285"/>
            <a:ext cx="2981471" cy="8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23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86114-B547-44ED-97F7-1CD746D0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656" y="5753824"/>
            <a:ext cx="3839111" cy="762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31FC6-02BF-473E-A0C8-E056553B6B61}"/>
              </a:ext>
            </a:extLst>
          </p:cNvPr>
          <p:cNvSpPr txBox="1"/>
          <p:nvPr/>
        </p:nvSpPr>
        <p:spPr>
          <a:xfrm>
            <a:off x="886407" y="1268961"/>
            <a:ext cx="105529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“Development that meets the needs of the present without compromising the ability of future generations to meet their own needs”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64C7D-2C65-42B5-8A27-02ECF919ABA6}"/>
              </a:ext>
            </a:extLst>
          </p:cNvPr>
          <p:cNvSpPr txBox="1"/>
          <p:nvPr/>
        </p:nvSpPr>
        <p:spPr>
          <a:xfrm>
            <a:off x="819538" y="342070"/>
            <a:ext cx="1055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Challenge:</a:t>
            </a:r>
          </a:p>
        </p:txBody>
      </p:sp>
    </p:spTree>
    <p:extLst>
      <p:ext uri="{BB962C8B-B14F-4D97-AF65-F5344CB8AC3E}">
        <p14:creationId xmlns:p14="http://schemas.microsoft.com/office/powerpoint/2010/main" val="237001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31FC6-02BF-473E-A0C8-E056553B6B61}"/>
              </a:ext>
            </a:extLst>
          </p:cNvPr>
          <p:cNvSpPr txBox="1"/>
          <p:nvPr/>
        </p:nvSpPr>
        <p:spPr>
          <a:xfrm>
            <a:off x="998374" y="2780520"/>
            <a:ext cx="1055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Dream science has a ways to go...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F7BAB4-2ABB-43F1-91D1-00653FE1CF40}"/>
              </a:ext>
            </a:extLst>
          </p:cNvPr>
          <p:cNvSpPr txBox="1"/>
          <p:nvPr/>
        </p:nvSpPr>
        <p:spPr>
          <a:xfrm>
            <a:off x="998374" y="4002830"/>
            <a:ext cx="1055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and...</a:t>
            </a:r>
          </a:p>
        </p:txBody>
      </p:sp>
    </p:spTree>
    <p:extLst>
      <p:ext uri="{BB962C8B-B14F-4D97-AF65-F5344CB8AC3E}">
        <p14:creationId xmlns:p14="http://schemas.microsoft.com/office/powerpoint/2010/main" val="119981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3" grpId="0"/>
      <p:bldP spid="3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31FC6-02BF-473E-A0C8-E056553B6B61}"/>
              </a:ext>
            </a:extLst>
          </p:cNvPr>
          <p:cNvSpPr txBox="1"/>
          <p:nvPr/>
        </p:nvSpPr>
        <p:spPr>
          <a:xfrm>
            <a:off x="872861" y="449388"/>
            <a:ext cx="1055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Alternative Development Metrics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2702D-5E63-4938-ACF3-CD066641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79" y="1628524"/>
            <a:ext cx="9080094" cy="174759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F908AC8-9720-4809-9A55-9873D34E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213" y="3546881"/>
            <a:ext cx="3371245" cy="31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nuine Progress Indicator">
            <a:extLst>
              <a:ext uri="{FF2B5EF4-FFF2-40B4-BE49-F238E27FC236}">
                <a16:creationId xmlns:a16="http://schemas.microsoft.com/office/drawing/2014/main" id="{BA3BC5A5-EA22-4467-8B7D-CAEBF86C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75" y="3724257"/>
            <a:ext cx="28194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43882-569E-44EB-8103-E33C7A04EE6C}"/>
              </a:ext>
            </a:extLst>
          </p:cNvPr>
          <p:cNvSpPr txBox="1"/>
          <p:nvPr/>
        </p:nvSpPr>
        <p:spPr>
          <a:xfrm>
            <a:off x="4125675" y="3675204"/>
            <a:ext cx="40700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Issues: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Inherent tradeoffs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Single numbers become meaningless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Provide little to no direction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400944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31FC6-02BF-473E-A0C8-E056553B6B61}"/>
              </a:ext>
            </a:extLst>
          </p:cNvPr>
          <p:cNvSpPr txBox="1"/>
          <p:nvPr/>
        </p:nvSpPr>
        <p:spPr>
          <a:xfrm>
            <a:off x="886407" y="1268961"/>
            <a:ext cx="10552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Represent each individual not as a single node, but as an entire 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8B011-A724-4A58-BD34-CC837E680422}"/>
              </a:ext>
            </a:extLst>
          </p:cNvPr>
          <p:cNvSpPr txBox="1"/>
          <p:nvPr/>
        </p:nvSpPr>
        <p:spPr>
          <a:xfrm>
            <a:off x="819538" y="342070"/>
            <a:ext cx="1055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Approach:</a:t>
            </a:r>
          </a:p>
        </p:txBody>
      </p:sp>
    </p:spTree>
    <p:extLst>
      <p:ext uri="{BB962C8B-B14F-4D97-AF65-F5344CB8AC3E}">
        <p14:creationId xmlns:p14="http://schemas.microsoft.com/office/powerpoint/2010/main" val="3983222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9769B1-8FCB-40F7-B004-D583576FF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97968"/>
            <a:ext cx="5672629" cy="31955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A40E65-A45E-4205-BE30-DD1F9E22D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007076"/>
            <a:ext cx="5788196" cy="7208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769AE8-3414-4035-8BA7-EAC9761F8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371" y="1420445"/>
            <a:ext cx="4839375" cy="3419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7C3910-23DD-4839-9D4C-712A45A473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887" y="5695231"/>
            <a:ext cx="3890972" cy="623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9448EC-E973-48E6-84CB-3A5173265C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887" y="6237972"/>
            <a:ext cx="5163271" cy="409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5D6078-260F-42DD-8062-A2114C3717FE}"/>
              </a:ext>
            </a:extLst>
          </p:cNvPr>
          <p:cNvSpPr txBox="1"/>
          <p:nvPr/>
        </p:nvSpPr>
        <p:spPr>
          <a:xfrm>
            <a:off x="699795" y="306931"/>
            <a:ext cx="1055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Tacit Assumption: Individual == Node</a:t>
            </a:r>
          </a:p>
        </p:txBody>
      </p:sp>
    </p:spTree>
    <p:extLst>
      <p:ext uri="{BB962C8B-B14F-4D97-AF65-F5344CB8AC3E}">
        <p14:creationId xmlns:p14="http://schemas.microsoft.com/office/powerpoint/2010/main" val="1863792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B7B09-5FAE-44CB-A451-BF12620D6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987602"/>
            <a:ext cx="11691257" cy="3148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AC127-BDD4-4E5A-B855-6AFAF2D2CA45}"/>
              </a:ext>
            </a:extLst>
          </p:cNvPr>
          <p:cNvSpPr txBox="1"/>
          <p:nvPr/>
        </p:nvSpPr>
        <p:spPr>
          <a:xfrm>
            <a:off x="699795" y="306931"/>
            <a:ext cx="1055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Possibility: Individual ==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0E575-7E3E-4112-9D3B-9BAFFBBB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486" y="5617436"/>
            <a:ext cx="2970343" cy="115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84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B7B09-5FAE-44CB-A451-BF12620D6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71" y="1987602"/>
            <a:ext cx="11691257" cy="3148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AC127-BDD4-4E5A-B855-6AFAF2D2CA45}"/>
              </a:ext>
            </a:extLst>
          </p:cNvPr>
          <p:cNvSpPr txBox="1"/>
          <p:nvPr/>
        </p:nvSpPr>
        <p:spPr>
          <a:xfrm>
            <a:off x="699795" y="306931"/>
            <a:ext cx="10982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Possibility: </a:t>
            </a:r>
            <a:r>
              <a:rPr lang="en-US" sz="4800" u="sng" dirty="0"/>
              <a:t>Intra-Individual Ego Network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90E575-7E3E-4112-9D3B-9BAFFBBB6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486" y="5617436"/>
            <a:ext cx="2970343" cy="11564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5E96F5-DFC6-4324-8DCE-CC4206352268}"/>
              </a:ext>
            </a:extLst>
          </p:cNvPr>
          <p:cNvSpPr txBox="1"/>
          <p:nvPr/>
        </p:nvSpPr>
        <p:spPr>
          <a:xfrm>
            <a:off x="-799324" y="5479201"/>
            <a:ext cx="102045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Elicited via systematic reflection</a:t>
            </a:r>
          </a:p>
        </p:txBody>
      </p:sp>
    </p:spTree>
    <p:extLst>
      <p:ext uri="{BB962C8B-B14F-4D97-AF65-F5344CB8AC3E}">
        <p14:creationId xmlns:p14="http://schemas.microsoft.com/office/powerpoint/2010/main" val="231499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5AC127-BDD4-4E5A-B855-6AFAF2D2CA45}"/>
              </a:ext>
            </a:extLst>
          </p:cNvPr>
          <p:cNvSpPr txBox="1"/>
          <p:nvPr/>
        </p:nvSpPr>
        <p:spPr>
          <a:xfrm>
            <a:off x="699795" y="306931"/>
            <a:ext cx="10982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Possibility: </a:t>
            </a:r>
            <a:r>
              <a:rPr lang="en-US" sz="4800" u="sng" dirty="0"/>
              <a:t>Intra-Individual Ego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41D5D-636C-47CE-BCEC-C5191AAB9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859" y="5225655"/>
            <a:ext cx="4254141" cy="1632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06FD3-4F11-41BD-B0B6-752067E8F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179" y="1396408"/>
            <a:ext cx="3978825" cy="478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9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386114-B547-44ED-97F7-1CD746D0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656" y="5753824"/>
            <a:ext cx="3839111" cy="7621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C31FC6-02BF-473E-A0C8-E056553B6B61}"/>
              </a:ext>
            </a:extLst>
          </p:cNvPr>
          <p:cNvSpPr txBox="1"/>
          <p:nvPr/>
        </p:nvSpPr>
        <p:spPr>
          <a:xfrm>
            <a:off x="886407" y="1268961"/>
            <a:ext cx="105529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“Development that meets the needs of the present without compromising the ability of future generations to meet their own needs”</a:t>
            </a:r>
          </a:p>
        </p:txBody>
      </p:sp>
    </p:spTree>
    <p:extLst>
      <p:ext uri="{BB962C8B-B14F-4D97-AF65-F5344CB8AC3E}">
        <p14:creationId xmlns:p14="http://schemas.microsoft.com/office/powerpoint/2010/main" val="701862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slow's Hierarchy of Needs Explained">
            <a:extLst>
              <a:ext uri="{FF2B5EF4-FFF2-40B4-BE49-F238E27FC236}">
                <a16:creationId xmlns:a16="http://schemas.microsoft.com/office/drawing/2014/main" id="{E33CCAB4-0455-4E4E-8EC1-C9AC9FA07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81" y="1675137"/>
            <a:ext cx="73914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0EA9E1-196F-4857-9422-46D403BE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9192" y="5878286"/>
            <a:ext cx="2989385" cy="979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BB3506-19BD-44F6-BAEE-37C7DBFEAC87}"/>
              </a:ext>
            </a:extLst>
          </p:cNvPr>
          <p:cNvSpPr txBox="1"/>
          <p:nvPr/>
        </p:nvSpPr>
        <p:spPr>
          <a:xfrm>
            <a:off x="401216" y="370180"/>
            <a:ext cx="11521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How do we measure need and satisfaction?</a:t>
            </a:r>
          </a:p>
        </p:txBody>
      </p:sp>
    </p:spTree>
    <p:extLst>
      <p:ext uri="{BB962C8B-B14F-4D97-AF65-F5344CB8AC3E}">
        <p14:creationId xmlns:p14="http://schemas.microsoft.com/office/powerpoint/2010/main" val="164257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61B602-2874-4575-8657-452308B14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112" y="1268964"/>
            <a:ext cx="3666893" cy="5327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482E0-A6E2-4479-B1B4-2C059A9747E1}"/>
              </a:ext>
            </a:extLst>
          </p:cNvPr>
          <p:cNvSpPr txBox="1"/>
          <p:nvPr/>
        </p:nvSpPr>
        <p:spPr>
          <a:xfrm>
            <a:off x="401216" y="370180"/>
            <a:ext cx="11521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Intra-Individual Ego Network</a:t>
            </a:r>
          </a:p>
        </p:txBody>
      </p:sp>
    </p:spTree>
    <p:extLst>
      <p:ext uri="{BB962C8B-B14F-4D97-AF65-F5344CB8AC3E}">
        <p14:creationId xmlns:p14="http://schemas.microsoft.com/office/powerpoint/2010/main" val="259584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3CB03-3AD9-46C5-9C0D-AA3E038B8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1742839"/>
            <a:ext cx="7337906" cy="3510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04789-22C4-4F60-8F9F-D72B57C65E8C}"/>
              </a:ext>
            </a:extLst>
          </p:cNvPr>
          <p:cNvSpPr txBox="1"/>
          <p:nvPr/>
        </p:nvSpPr>
        <p:spPr>
          <a:xfrm>
            <a:off x="401216" y="370180"/>
            <a:ext cx="11521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A New Kind of Data</a:t>
            </a:r>
          </a:p>
        </p:txBody>
      </p:sp>
    </p:spTree>
    <p:extLst>
      <p:ext uri="{BB962C8B-B14F-4D97-AF65-F5344CB8AC3E}">
        <p14:creationId xmlns:p14="http://schemas.microsoft.com/office/powerpoint/2010/main" val="145118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31FC6-02BF-473E-A0C8-E056553B6B61}"/>
              </a:ext>
            </a:extLst>
          </p:cNvPr>
          <p:cNvSpPr txBox="1"/>
          <p:nvPr/>
        </p:nvSpPr>
        <p:spPr>
          <a:xfrm>
            <a:off x="998374" y="2780520"/>
            <a:ext cx="10552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HCI can play a fundamental role</a:t>
            </a:r>
          </a:p>
        </p:txBody>
      </p:sp>
    </p:spTree>
    <p:extLst>
      <p:ext uri="{BB962C8B-B14F-4D97-AF65-F5344CB8AC3E}">
        <p14:creationId xmlns:p14="http://schemas.microsoft.com/office/powerpoint/2010/main" val="417622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EABEDBC-1A4D-4178-BBC7-8CB178D15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770" y="1201177"/>
            <a:ext cx="4991106" cy="56629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1482E0-A6E2-4479-B1B4-2C059A9747E1}"/>
              </a:ext>
            </a:extLst>
          </p:cNvPr>
          <p:cNvSpPr txBox="1"/>
          <p:nvPr/>
        </p:nvSpPr>
        <p:spPr>
          <a:xfrm>
            <a:off x="401216" y="370180"/>
            <a:ext cx="11521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Multi-Layer Intra-Individual Ego Network</a:t>
            </a:r>
          </a:p>
        </p:txBody>
      </p:sp>
    </p:spTree>
    <p:extLst>
      <p:ext uri="{BB962C8B-B14F-4D97-AF65-F5344CB8AC3E}">
        <p14:creationId xmlns:p14="http://schemas.microsoft.com/office/powerpoint/2010/main" val="13591132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31FC6-02BF-473E-A0C8-E056553B6B61}"/>
              </a:ext>
            </a:extLst>
          </p:cNvPr>
          <p:cNvSpPr txBox="1"/>
          <p:nvPr/>
        </p:nvSpPr>
        <p:spPr>
          <a:xfrm>
            <a:off x="886407" y="1268961"/>
            <a:ext cx="10552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Represent each individual not as a single node, but as an entire network</a:t>
            </a:r>
          </a:p>
        </p:txBody>
      </p:sp>
    </p:spTree>
    <p:extLst>
      <p:ext uri="{BB962C8B-B14F-4D97-AF65-F5344CB8AC3E}">
        <p14:creationId xmlns:p14="http://schemas.microsoft.com/office/powerpoint/2010/main" val="261654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ED22E-F5E6-4AA0-A715-FB89BFD92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852" y="2820955"/>
            <a:ext cx="10353762" cy="9704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1034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00BCE-D0E6-4FFB-8A31-F7DE42AFE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838" y="5436784"/>
            <a:ext cx="4697187" cy="1071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5EF2E-AAC8-4228-A85A-7F0E307D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614" y="2303030"/>
            <a:ext cx="4571411" cy="2934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6EF81B-A9AE-48DF-BC63-D35A6A06B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83" y="3350957"/>
            <a:ext cx="4238892" cy="27204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A843EC-08A2-4D88-90C6-83E44A7632D9}"/>
              </a:ext>
            </a:extLst>
          </p:cNvPr>
          <p:cNvSpPr txBox="1"/>
          <p:nvPr/>
        </p:nvSpPr>
        <p:spPr>
          <a:xfrm>
            <a:off x="-646630" y="1300666"/>
            <a:ext cx="6209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To engineer?</a:t>
            </a:r>
          </a:p>
        </p:txBody>
      </p:sp>
    </p:spTree>
    <p:extLst>
      <p:ext uri="{BB962C8B-B14F-4D97-AF65-F5344CB8AC3E}">
        <p14:creationId xmlns:p14="http://schemas.microsoft.com/office/powerpoint/2010/main" val="273377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A843EC-08A2-4D88-90C6-83E44A7632D9}"/>
              </a:ext>
            </a:extLst>
          </p:cNvPr>
          <p:cNvSpPr txBox="1"/>
          <p:nvPr/>
        </p:nvSpPr>
        <p:spPr>
          <a:xfrm>
            <a:off x="542100" y="824416"/>
            <a:ext cx="69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Or to foster engagement?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9CD7E-2989-4CD9-A090-E111FAD6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19" y="2279221"/>
            <a:ext cx="7291716" cy="210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2829A-9FCC-47FA-B6D3-CA3DCC08A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307" y="4759103"/>
            <a:ext cx="4510693" cy="846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7B364F-C237-43DA-84FC-9236878A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41" y="5817281"/>
            <a:ext cx="4050304" cy="883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AD610D-3723-443B-99F2-B34D712BD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004" y="2609849"/>
            <a:ext cx="2965304" cy="299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30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0A843EC-08A2-4D88-90C6-83E44A7632D9}"/>
              </a:ext>
            </a:extLst>
          </p:cNvPr>
          <p:cNvSpPr txBox="1"/>
          <p:nvPr/>
        </p:nvSpPr>
        <p:spPr>
          <a:xfrm>
            <a:off x="542100" y="824416"/>
            <a:ext cx="69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strike="sngStrike" dirty="0"/>
              <a:t>Or</a:t>
            </a:r>
            <a:r>
              <a:rPr lang="en-US" sz="4800" dirty="0"/>
              <a:t> to foster engagement?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9CD7E-2989-4CD9-A090-E111FAD6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19" y="2279221"/>
            <a:ext cx="7291716" cy="210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2829A-9FCC-47FA-B6D3-CA3DCC08A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307" y="4759103"/>
            <a:ext cx="4510693" cy="846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7B364F-C237-43DA-84FC-9236878A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41" y="5817281"/>
            <a:ext cx="4050304" cy="883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AD610D-3723-443B-99F2-B34D712BD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004" y="2609849"/>
            <a:ext cx="2965304" cy="29959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ED081F-8E11-4B72-AB9B-C557A1FE0955}"/>
              </a:ext>
            </a:extLst>
          </p:cNvPr>
          <p:cNvSpPr txBox="1"/>
          <p:nvPr/>
        </p:nvSpPr>
        <p:spPr>
          <a:xfrm>
            <a:off x="-2285077" y="1303532"/>
            <a:ext cx="6980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and</a:t>
            </a:r>
          </a:p>
        </p:txBody>
      </p:sp>
    </p:spTree>
    <p:extLst>
      <p:ext uri="{BB962C8B-B14F-4D97-AF65-F5344CB8AC3E}">
        <p14:creationId xmlns:p14="http://schemas.microsoft.com/office/powerpoint/2010/main" val="247326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29CD7E-2989-4CD9-A090-E111FAD63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19" y="2279221"/>
            <a:ext cx="7291716" cy="2109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2829A-9FCC-47FA-B6D3-CA3DCC08A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307" y="4759103"/>
            <a:ext cx="4510693" cy="8466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7B364F-C237-43DA-84FC-9236878AD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541" y="5817281"/>
            <a:ext cx="4050304" cy="883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AD610D-3723-443B-99F2-B34D712BD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5004" y="2609849"/>
            <a:ext cx="2965304" cy="29959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3B60E1E-31DD-4A7F-AB92-4ED8BEFD8988}"/>
              </a:ext>
            </a:extLst>
          </p:cNvPr>
          <p:cNvSpPr txBox="1"/>
          <p:nvPr/>
        </p:nvSpPr>
        <p:spPr>
          <a:xfrm>
            <a:off x="776793" y="649979"/>
            <a:ext cx="953353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/>
              <a:t>Personal Dream Informatics</a:t>
            </a:r>
          </a:p>
        </p:txBody>
      </p:sp>
    </p:spTree>
    <p:extLst>
      <p:ext uri="{BB962C8B-B14F-4D97-AF65-F5344CB8AC3E}">
        <p14:creationId xmlns:p14="http://schemas.microsoft.com/office/powerpoint/2010/main" val="368385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C31FC6-02BF-473E-A0C8-E056553B6B61}"/>
              </a:ext>
            </a:extLst>
          </p:cNvPr>
          <p:cNvSpPr txBox="1"/>
          <p:nvPr/>
        </p:nvSpPr>
        <p:spPr>
          <a:xfrm>
            <a:off x="-74645" y="493578"/>
            <a:ext cx="9442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Dreaming as a </a:t>
            </a:r>
          </a:p>
          <a:p>
            <a:pPr algn="ctr"/>
            <a:r>
              <a:rPr lang="en-US" sz="4800" i="1" dirty="0"/>
              <a:t>self-information system</a:t>
            </a:r>
            <a:endParaRPr 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94E65-2488-4CC9-9D28-04DBF9CCBE72}"/>
              </a:ext>
            </a:extLst>
          </p:cNvPr>
          <p:cNvSpPr txBox="1"/>
          <p:nvPr/>
        </p:nvSpPr>
        <p:spPr>
          <a:xfrm>
            <a:off x="1763485" y="2846037"/>
            <a:ext cx="842787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RQ1</a:t>
            </a:r>
            <a:r>
              <a:rPr lang="en-US" sz="2200" dirty="0"/>
              <a:t>: How can current dream information systems be characterized? What are the components and processes they maintain?</a:t>
            </a:r>
          </a:p>
          <a:p>
            <a:endParaRPr lang="en-US" sz="2200" dirty="0"/>
          </a:p>
          <a:p>
            <a:r>
              <a:rPr lang="en-US" sz="2200" b="1" dirty="0"/>
              <a:t>RQ2</a:t>
            </a:r>
            <a:r>
              <a:rPr lang="en-US" sz="2200" dirty="0"/>
              <a:t>: What are the outcomes of dream information systems? What are the benefits and downsides of dream tracking? Why are individuals motivated to cultivate and maintain these systems? </a:t>
            </a:r>
          </a:p>
          <a:p>
            <a:endParaRPr lang="en-US" sz="2200" dirty="0"/>
          </a:p>
          <a:p>
            <a:r>
              <a:rPr lang="en-US" sz="2200" b="1" dirty="0"/>
              <a:t>RQ3</a:t>
            </a:r>
            <a:r>
              <a:rPr lang="en-US" sz="2200" dirty="0"/>
              <a:t>: How can dream information systems be improved? What role(s) could new technology play in improving dream information systems?</a:t>
            </a:r>
          </a:p>
        </p:txBody>
      </p:sp>
    </p:spTree>
    <p:extLst>
      <p:ext uri="{BB962C8B-B14F-4D97-AF65-F5344CB8AC3E}">
        <p14:creationId xmlns:p14="http://schemas.microsoft.com/office/powerpoint/2010/main" val="23892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3476</TotalTime>
  <Words>1010</Words>
  <Application>Microsoft Office PowerPoint</Application>
  <PresentationFormat>Widescreen</PresentationFormat>
  <Paragraphs>131</Paragraphs>
  <Slides>42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Calisto MT</vt:lpstr>
      <vt:lpstr>Wingdings 2</vt:lpstr>
      <vt:lpstr>Slate</vt:lpstr>
      <vt:lpstr>Personal Dream Informatics A Self-Information Systems Model of Dream Engagement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Multiplicative Patient and the Clinical Workflow</dc:title>
  <dc:creator>Michael Hoefer</dc:creator>
  <cp:lastModifiedBy>Michael Hoefer</cp:lastModifiedBy>
  <cp:revision>140</cp:revision>
  <dcterms:created xsi:type="dcterms:W3CDTF">2021-05-16T20:33:32Z</dcterms:created>
  <dcterms:modified xsi:type="dcterms:W3CDTF">2022-04-20T23:22:50Z</dcterms:modified>
</cp:coreProperties>
</file>